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3" r:id="rId10"/>
    <p:sldId id="264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8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.xml"/><Relationship Id="rId4" Type="http://schemas.openxmlformats.org/officeDocument/2006/relationships/image" Target="../media/image2.png"/><Relationship Id="rId3" Type="http://schemas.openxmlformats.org/officeDocument/2006/relationships/tags" Target="../tags/tag67.xml"/><Relationship Id="rId2" Type="http://schemas.openxmlformats.org/officeDocument/2006/relationships/image" Target="../media/image1.png"/><Relationship Id="rId1" Type="http://schemas.openxmlformats.org/officeDocument/2006/relationships/tags" Target="../tags/tag66.xml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image" Target="../media/image4.png"/><Relationship Id="rId3" Type="http://schemas.openxmlformats.org/officeDocument/2006/relationships/tags" Target="../tags/tag70.xml"/><Relationship Id="rId2" Type="http://schemas.openxmlformats.org/officeDocument/2006/relationships/image" Target="../media/image3.png"/><Relationship Id="rId1" Type="http://schemas.openxmlformats.org/officeDocument/2006/relationships/tags" Target="../tags/tag69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5.xml"/><Relationship Id="rId4" Type="http://schemas.openxmlformats.org/officeDocument/2006/relationships/image" Target="../media/image5.png"/><Relationship Id="rId3" Type="http://schemas.openxmlformats.org/officeDocument/2006/relationships/tags" Target="../tags/tag74.xml"/><Relationship Id="rId2" Type="http://schemas.openxmlformats.org/officeDocument/2006/relationships/image" Target="../media/image4.png"/><Relationship Id="rId1" Type="http://schemas.openxmlformats.org/officeDocument/2006/relationships/tags" Target="../tags/tag7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/>
          </a:bodyPr>
          <a:p>
            <a:r>
              <a:rPr lang="zh-CN" altLang="zh-CN">
                <a:solidFill>
                  <a:schemeClr val="bg1"/>
                </a:solidFill>
              </a:rPr>
              <a:t>打乱</a:t>
            </a:r>
            <a:r>
              <a:rPr lang="en-US" altLang="zh-CN">
                <a:solidFill>
                  <a:schemeClr val="bg1"/>
                </a:solidFill>
              </a:rPr>
              <a:t>+</a:t>
            </a:r>
            <a:r>
              <a:rPr lang="zh-CN" altLang="en-US">
                <a:solidFill>
                  <a:schemeClr val="bg1"/>
                </a:solidFill>
              </a:rPr>
              <a:t>半透明混合</a:t>
            </a:r>
            <a:br>
              <a:rPr lang="zh-CN" altLang="en-US">
                <a:solidFill>
                  <a:schemeClr val="bg1"/>
                </a:solidFill>
              </a:rPr>
            </a:br>
            <a:r>
              <a:rPr lang="zh-CN" altLang="en-US">
                <a:solidFill>
                  <a:schemeClr val="bg1"/>
                </a:solidFill>
              </a:rPr>
              <a:t>一种</a:t>
            </a:r>
            <a:r>
              <a:rPr lang="en-US" altLang="zh-CN">
                <a:solidFill>
                  <a:schemeClr val="bg1"/>
                </a:solidFill>
              </a:rPr>
              <a:t>R6</a:t>
            </a:r>
            <a:r>
              <a:rPr lang="zh-CN" altLang="en-US">
                <a:solidFill>
                  <a:schemeClr val="bg1"/>
                </a:solidFill>
              </a:rPr>
              <a:t>直播审核绕过</a:t>
            </a:r>
            <a:r>
              <a:rPr lang="zh-CN" altLang="en-US">
                <a:solidFill>
                  <a:schemeClr val="bg1"/>
                </a:solidFill>
              </a:rPr>
              <a:t>方法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</a:rPr>
              <a:t>打乱直播</a:t>
            </a:r>
            <a:r>
              <a:rPr lang="zh-CN" altLang="en-US">
                <a:solidFill>
                  <a:schemeClr val="bg1"/>
                </a:solidFill>
              </a:rPr>
              <a:t>画面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1821815"/>
            <a:ext cx="5674360" cy="31864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357620" y="1770380"/>
            <a:ext cx="5834380" cy="3237865"/>
          </a:xfrm>
          <a:prstGeom prst="rect">
            <a:avLst/>
          </a:prstGeom>
        </p:spPr>
      </p:pic>
      <p:sp>
        <p:nvSpPr>
          <p:cNvPr id="7" name="燕尾形箭头 6"/>
          <p:cNvSpPr/>
          <p:nvPr/>
        </p:nvSpPr>
        <p:spPr>
          <a:xfrm>
            <a:off x="5771515" y="3034665"/>
            <a:ext cx="488950" cy="789305"/>
          </a:xfrm>
          <a:prstGeom prst="notchedRightArrow">
            <a:avLst/>
          </a:prstGeom>
          <a:solidFill>
            <a:schemeClr val="bg1"/>
          </a:solidFill>
          <a:ln>
            <a:solidFill>
              <a:srgbClr val="F0F0F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9870" y="2311400"/>
            <a:ext cx="5168900" cy="288226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835140" y="2311400"/>
            <a:ext cx="5184775" cy="2908300"/>
          </a:xfrm>
          <a:prstGeom prst="rect">
            <a:avLst/>
          </a:prstGeom>
        </p:spPr>
      </p:pic>
      <p:sp>
        <p:nvSpPr>
          <p:cNvPr id="7" name="燕尾形箭头 6"/>
          <p:cNvSpPr/>
          <p:nvPr>
            <p:custDataLst>
              <p:tags r:id="rId5"/>
            </p:custDataLst>
          </p:nvPr>
        </p:nvSpPr>
        <p:spPr>
          <a:xfrm>
            <a:off x="5872480" y="3254375"/>
            <a:ext cx="488950" cy="789305"/>
          </a:xfrm>
          <a:prstGeom prst="notchedRightArrow">
            <a:avLst/>
          </a:prstGeom>
          <a:solidFill>
            <a:schemeClr val="bg1"/>
          </a:solidFill>
          <a:ln>
            <a:solidFill>
              <a:srgbClr val="F0F0F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6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</a:rPr>
              <a:t>不透明度</a:t>
            </a:r>
            <a:r>
              <a:rPr lang="zh-CN" altLang="en-US">
                <a:solidFill>
                  <a:schemeClr val="bg1"/>
                </a:solidFill>
              </a:rPr>
              <a:t>混合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99720" y="2311400"/>
            <a:ext cx="5184775" cy="29083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596380" y="2311400"/>
            <a:ext cx="5251450" cy="296100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596380" y="527240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图片来源见水印，</a:t>
            </a:r>
            <a:r>
              <a:rPr lang="zh-CN" altLang="en-US">
                <a:solidFill>
                  <a:schemeClr val="bg1"/>
                </a:solidFill>
              </a:rPr>
              <a:t>侵删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</a:rPr>
              <a:t>不透明度混合在数学上可逆，但是实际上并不完全</a:t>
            </a:r>
            <a:r>
              <a:rPr lang="zh-CN" altLang="en-US">
                <a:solidFill>
                  <a:schemeClr val="bg1"/>
                </a:solidFill>
              </a:rPr>
              <a:t>可逆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因为图片的颜色精确度是有限的，逆运算之后相当于损失颜色深度（即颜色的</a:t>
            </a:r>
            <a:r>
              <a:rPr lang="zh-CN" altLang="en-US">
                <a:solidFill>
                  <a:schemeClr val="bg1"/>
                </a:solidFill>
              </a:rPr>
              <a:t>数量）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打乱过程，只要知道打乱的方式，则完全可逆。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但是打乱之后的图像难以压缩，推流需要更高</a:t>
            </a:r>
            <a:r>
              <a:rPr lang="zh-CN" altLang="en-US">
                <a:solidFill>
                  <a:schemeClr val="bg1"/>
                </a:solidFill>
              </a:rPr>
              <a:t>比特率。在比特率受限时，将影响</a:t>
            </a:r>
            <a:r>
              <a:rPr lang="zh-CN" altLang="en-US">
                <a:solidFill>
                  <a:schemeClr val="bg1"/>
                </a:solidFill>
              </a:rPr>
              <a:t>画质。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</a:rPr>
              <a:t>解码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r>
              <a:rPr lang="en-US" altLang="zh-CN">
                <a:solidFill>
                  <a:schemeClr val="bg1"/>
                </a:solidFill>
              </a:rPr>
              <a:t>up</a:t>
            </a:r>
            <a:r>
              <a:rPr lang="zh-CN" altLang="en-US">
                <a:solidFill>
                  <a:schemeClr val="bg1"/>
                </a:solidFill>
              </a:rPr>
              <a:t>主</a:t>
            </a:r>
            <a:r>
              <a:rPr lang="zh-CN" altLang="en-US">
                <a:solidFill>
                  <a:schemeClr val="bg1"/>
                </a:solidFill>
              </a:rPr>
              <a:t>侧，提供</a:t>
            </a:r>
            <a:r>
              <a:rPr lang="en-US" altLang="zh-CN">
                <a:solidFill>
                  <a:schemeClr val="bg1"/>
                </a:solidFill>
              </a:rPr>
              <a:t>obs</a:t>
            </a:r>
            <a:r>
              <a:rPr lang="zh-CN" altLang="en-US">
                <a:solidFill>
                  <a:schemeClr val="bg1"/>
                </a:solidFill>
              </a:rPr>
              <a:t>滤镜用于</a:t>
            </a:r>
            <a:r>
              <a:rPr lang="zh-CN" altLang="en-US">
                <a:solidFill>
                  <a:schemeClr val="bg1"/>
                </a:solidFill>
              </a:rPr>
              <a:t>编码（刚</a:t>
            </a:r>
            <a:r>
              <a:rPr lang="zh-CN" altLang="en-US">
                <a:solidFill>
                  <a:schemeClr val="bg1"/>
                </a:solidFill>
              </a:rPr>
              <a:t>写完）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观众侧，提供一个小巧的绿色软件用于解码（如果大家对我的方案有兴趣</a:t>
            </a:r>
            <a:r>
              <a:rPr lang="zh-CN" altLang="en-US">
                <a:solidFill>
                  <a:schemeClr val="bg1"/>
                </a:solidFill>
              </a:rPr>
              <a:t>我就写）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（写了个</a:t>
            </a:r>
            <a:r>
              <a:rPr lang="en-US" altLang="zh-CN">
                <a:solidFill>
                  <a:schemeClr val="bg1"/>
                </a:solidFill>
              </a:rPr>
              <a:t>obs</a:t>
            </a:r>
            <a:r>
              <a:rPr lang="zh-CN" altLang="en-US">
                <a:solidFill>
                  <a:schemeClr val="bg1"/>
                </a:solidFill>
              </a:rPr>
              <a:t>滤镜用于演示</a:t>
            </a:r>
            <a:r>
              <a:rPr lang="zh-CN" altLang="en-US">
                <a:solidFill>
                  <a:schemeClr val="bg1"/>
                </a:solidFill>
              </a:rPr>
              <a:t>算法）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bg1"/>
                </a:solidFill>
              </a:rPr>
              <a:t>工具链</a:t>
            </a:r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/>
          <p:nvPr>
            <p:ph idx="1"/>
          </p:nvPr>
        </p:nvSpPr>
        <p:spPr>
          <a:xfrm>
            <a:off x="608330" y="1490345"/>
            <a:ext cx="10968990" cy="5153660"/>
          </a:xfrm>
        </p:spPr>
        <p:txBody>
          <a:bodyPr>
            <a:normAutofit lnSpcReduction="10000"/>
          </a:bodyPr>
          <a:p>
            <a:r>
              <a:rPr lang="zh-CN" altLang="en-US">
                <a:solidFill>
                  <a:schemeClr val="bg1"/>
                </a:solidFill>
                <a:sym typeface="+mn-ea"/>
              </a:rPr>
              <a:t>预计算的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uv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映射（以及它的</a:t>
            </a:r>
            <a:r>
              <a:rPr lang="zh-CN" altLang="en-US">
                <a:solidFill>
                  <a:schemeClr val="bg1"/>
                </a:solidFill>
                <a:sym typeface="+mn-ea"/>
              </a:rPr>
              <a:t>反函数）</a:t>
            </a:r>
            <a:endParaRPr lang="zh-CN" altLang="en-US">
              <a:solidFill>
                <a:schemeClr val="bg1"/>
              </a:solidFill>
              <a:sym typeface="+mn-ea"/>
            </a:endParaRPr>
          </a:p>
          <a:p>
            <a:r>
              <a:rPr lang="zh-CN" altLang="en-US">
                <a:solidFill>
                  <a:schemeClr val="bg1"/>
                </a:solidFill>
              </a:rPr>
              <a:t>寥寥</a:t>
            </a:r>
            <a:r>
              <a:rPr lang="zh-CN" altLang="en-US">
                <a:solidFill>
                  <a:schemeClr val="bg1"/>
                </a:solidFill>
              </a:rPr>
              <a:t>几行着色器语句，两次采样，完成</a:t>
            </a:r>
            <a:r>
              <a:rPr lang="zh-CN" altLang="en-US">
                <a:solidFill>
                  <a:schemeClr val="bg1"/>
                </a:solidFill>
              </a:rPr>
              <a:t>打乱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 sz="1200">
                <a:solidFill>
                  <a:schemeClr val="bg1"/>
                </a:solidFill>
              </a:rPr>
              <a:t>float4 uv_data = uv_map.Sample(PointSampler, v_in.uv);</a:t>
            </a:r>
            <a:endParaRPr lang="zh-CN" altLang="en-US" sz="1200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 sz="1200">
                <a:solidFill>
                  <a:schemeClr val="bg1"/>
                </a:solidFill>
              </a:rPr>
              <a:t>float2 uv;</a:t>
            </a:r>
            <a:endParaRPr lang="zh-CN" altLang="en-US" sz="1200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 sz="1200">
                <a:solidFill>
                  <a:schemeClr val="bg1"/>
                </a:solidFill>
              </a:rPr>
              <a:t>uv.x = uv_data.r + uv_data.g / 255;</a:t>
            </a:r>
            <a:endParaRPr lang="zh-CN" altLang="en-US" sz="1200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 sz="1200">
                <a:solidFill>
                  <a:schemeClr val="bg1"/>
                </a:solidFill>
              </a:rPr>
              <a:t>uv.y = uv_data.b + uv_data.a / 255;</a:t>
            </a:r>
            <a:endParaRPr lang="zh-CN" altLang="en-US" sz="1200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 sz="1200">
                <a:solidFill>
                  <a:schemeClr val="bg1"/>
                </a:solidFill>
              </a:rPr>
              <a:t>float4 ret = image.Sample(PointSampler, uv);</a:t>
            </a:r>
            <a:endParaRPr lang="zh-CN" altLang="en-US" sz="1200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up</a:t>
            </a:r>
            <a:r>
              <a:rPr lang="zh-CN" altLang="en-US">
                <a:solidFill>
                  <a:schemeClr val="bg1"/>
                </a:solidFill>
              </a:rPr>
              <a:t>主需要一张</a:t>
            </a:r>
            <a:r>
              <a:rPr lang="en-US" altLang="zh-CN">
                <a:solidFill>
                  <a:schemeClr val="bg1"/>
                </a:solidFill>
              </a:rPr>
              <a:t>uv</a:t>
            </a:r>
            <a:r>
              <a:rPr lang="zh-CN" altLang="en-US">
                <a:solidFill>
                  <a:schemeClr val="bg1"/>
                </a:solidFill>
              </a:rPr>
              <a:t>贴图，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观众</a:t>
            </a:r>
            <a:r>
              <a:rPr lang="zh-CN" altLang="en-US">
                <a:solidFill>
                  <a:schemeClr val="bg1"/>
                </a:solidFill>
              </a:rPr>
              <a:t>则需要配对的另一张</a:t>
            </a:r>
            <a:r>
              <a:rPr lang="en-US" altLang="zh-CN">
                <a:solidFill>
                  <a:schemeClr val="bg1"/>
                </a:solidFill>
              </a:rPr>
              <a:t>uv</a:t>
            </a:r>
            <a:r>
              <a:rPr lang="zh-CN" altLang="en-US">
                <a:solidFill>
                  <a:schemeClr val="bg1"/>
                </a:solidFill>
              </a:rPr>
              <a:t>贴图，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得事先规范好，不然没办法还原</a:t>
            </a:r>
            <a:r>
              <a:rPr lang="zh-CN" altLang="en-US">
                <a:solidFill>
                  <a:schemeClr val="bg1"/>
                </a:solidFill>
              </a:rPr>
              <a:t>打乱。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不透明混合贴图也需要约定好，</a:t>
            </a:r>
            <a:endParaRPr lang="zh-CN" altLang="en-US">
              <a:solidFill>
                <a:schemeClr val="bg1"/>
              </a:solidFill>
            </a:endParaRPr>
          </a:p>
          <a:p>
            <a:pPr marL="0" indent="457200">
              <a:buNone/>
            </a:pPr>
            <a:r>
              <a:rPr lang="zh-CN" altLang="en-US">
                <a:solidFill>
                  <a:schemeClr val="bg1"/>
                </a:solidFill>
              </a:rPr>
              <a:t>不然没办法</a:t>
            </a:r>
            <a:r>
              <a:rPr lang="zh-CN" altLang="en-US">
                <a:solidFill>
                  <a:schemeClr val="bg1"/>
                </a:solidFill>
              </a:rPr>
              <a:t>抵消</a:t>
            </a:r>
            <a:endParaRPr lang="zh-CN" altLang="en-US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>
                <a:solidFill>
                  <a:schemeClr val="bg1"/>
                </a:solidFill>
              </a:rPr>
              <a:t>整个过程可以在</a:t>
            </a:r>
            <a:r>
              <a:rPr lang="en-US" altLang="zh-CN">
                <a:solidFill>
                  <a:schemeClr val="bg1"/>
                </a:solidFill>
              </a:rPr>
              <a:t>GPU</a:t>
            </a:r>
            <a:r>
              <a:rPr lang="zh-CN" altLang="en-US">
                <a:solidFill>
                  <a:schemeClr val="bg1"/>
                </a:solidFill>
              </a:rPr>
              <a:t>上完成！</a:t>
            </a:r>
            <a:br>
              <a:rPr lang="zh-CN" altLang="en-US">
                <a:solidFill>
                  <a:schemeClr val="bg1"/>
                </a:solidFill>
              </a:rPr>
            </a:br>
            <a:r>
              <a:rPr lang="zh-CN" altLang="en-US">
                <a:solidFill>
                  <a:schemeClr val="bg1"/>
                </a:solidFill>
              </a:rPr>
              <a:t>性能开销约等于</a:t>
            </a:r>
            <a:r>
              <a:rPr lang="en-US" altLang="zh-CN">
                <a:solidFill>
                  <a:schemeClr val="bg1"/>
                </a:solidFill>
              </a:rPr>
              <a:t>0</a:t>
            </a:r>
            <a:endParaRPr lang="en-US" altLang="zh-CN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96000" y="2551430"/>
            <a:ext cx="5891530" cy="33140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150735" y="586549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一张预计算的</a:t>
            </a:r>
            <a:r>
              <a:rPr lang="en-US" altLang="zh-CN">
                <a:solidFill>
                  <a:schemeClr val="bg1"/>
                </a:solidFill>
              </a:rPr>
              <a:t>uv</a:t>
            </a:r>
            <a:r>
              <a:rPr lang="zh-CN" altLang="en-US">
                <a:solidFill>
                  <a:schemeClr val="bg1"/>
                </a:solidFill>
              </a:rPr>
              <a:t>映射贴图</a:t>
            </a:r>
            <a:r>
              <a:rPr lang="en-US" altLang="zh-CN">
                <a:solidFill>
                  <a:schemeClr val="bg1"/>
                </a:solidFill>
              </a:rPr>
              <a:t>be </a:t>
            </a:r>
            <a:r>
              <a:rPr lang="en-US" altLang="zh-CN">
                <a:solidFill>
                  <a:schemeClr val="bg1"/>
                </a:solidFill>
              </a:rPr>
              <a:t>like</a:t>
            </a:r>
            <a:endParaRPr lang="en-US" altLang="zh-CN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" name="内容占位符 2"/>
          <p:cNvSpPr/>
          <p:nvPr>
            <p:ph idx="1"/>
          </p:nvPr>
        </p:nvSpPr>
        <p:spPr/>
        <p:txBody>
          <a:bodyPr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COMMONDATA" val="eyJoZGlkIjoiOWIzOTJmNjI0NWFiM2Q4MGY3N2Y2YzRiMTg2MGRkZjIifQ==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</Words>
  <Application>WPS 演示</Application>
  <PresentationFormat>宽屏</PresentationFormat>
  <Paragraphs>40</Paragraphs>
  <Slides>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c</cp:lastModifiedBy>
  <cp:revision>156</cp:revision>
  <dcterms:created xsi:type="dcterms:W3CDTF">2019-06-19T02:08:00Z</dcterms:created>
  <dcterms:modified xsi:type="dcterms:W3CDTF">2023-07-19T23:10:16Z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35D541A18AAF4003A73662BDE4C1D84A_11</vt:lpwstr>
  </property>
</Properties>
</file>